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62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43042-4236-4ED0-A679-8DA384A37EEB}" type="datetimeFigureOut">
              <a:rPr lang="it-IT" smtClean="0"/>
              <a:pPr/>
              <a:t>09/06/2019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E182B-3225-4AA0-8D53-DBF13000C4C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EBA3-27FA-498D-A196-814AB67DE6D6}" type="datetimeFigureOut">
              <a:rPr lang="it-IT" smtClean="0"/>
              <a:pPr/>
              <a:t>09/06/2019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1045F-A9A8-4F1D-B819-5B479D61205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EBA3-27FA-498D-A196-814AB67DE6D6}" type="datetimeFigureOut">
              <a:rPr lang="it-IT" smtClean="0"/>
              <a:pPr/>
              <a:t>09/06/2019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1045F-A9A8-4F1D-B819-5B479D612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EBA3-27FA-498D-A196-814AB67DE6D6}" type="datetimeFigureOut">
              <a:rPr lang="it-IT" smtClean="0"/>
              <a:pPr/>
              <a:t>09/06/2019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1045F-A9A8-4F1D-B819-5B479D612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EBA3-27FA-498D-A196-814AB67DE6D6}" type="datetimeFigureOut">
              <a:rPr lang="it-IT" smtClean="0"/>
              <a:pPr/>
              <a:t>09/06/2019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1045F-A9A8-4F1D-B819-5B479D612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EBA3-27FA-498D-A196-814AB67DE6D6}" type="datetimeFigureOut">
              <a:rPr lang="it-IT" smtClean="0"/>
              <a:pPr/>
              <a:t>09/06/2019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1045F-A9A8-4F1D-B819-5B479D61205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EBA3-27FA-498D-A196-814AB67DE6D6}" type="datetimeFigureOut">
              <a:rPr lang="it-IT" smtClean="0"/>
              <a:pPr/>
              <a:t>09/06/2019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1045F-A9A8-4F1D-B819-5B479D612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EBA3-27FA-498D-A196-814AB67DE6D6}" type="datetimeFigureOut">
              <a:rPr lang="it-IT" smtClean="0"/>
              <a:pPr/>
              <a:t>09/06/2019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1045F-A9A8-4F1D-B819-5B479D612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EBA3-27FA-498D-A196-814AB67DE6D6}" type="datetimeFigureOut">
              <a:rPr lang="it-IT" smtClean="0"/>
              <a:pPr/>
              <a:t>09/06/2019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1045F-A9A8-4F1D-B819-5B479D612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EBA3-27FA-498D-A196-814AB67DE6D6}" type="datetimeFigureOut">
              <a:rPr lang="it-IT" smtClean="0"/>
              <a:pPr/>
              <a:t>09/06/2019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1045F-A9A8-4F1D-B819-5B479D61205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EBA3-27FA-498D-A196-814AB67DE6D6}" type="datetimeFigureOut">
              <a:rPr lang="it-IT" smtClean="0"/>
              <a:pPr/>
              <a:t>09/06/2019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1045F-A9A8-4F1D-B819-5B479D612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EBA3-27FA-498D-A196-814AB67DE6D6}" type="datetimeFigureOut">
              <a:rPr lang="it-IT" smtClean="0"/>
              <a:pPr/>
              <a:t>09/06/2019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81045F-A9A8-4F1D-B819-5B479D61205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A4EBA3-27FA-498D-A196-814AB67DE6D6}" type="datetimeFigureOut">
              <a:rPr lang="it-IT" smtClean="0"/>
              <a:pPr/>
              <a:t>09/06/2019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81045F-A9A8-4F1D-B819-5B479D61205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0166" y="0"/>
            <a:ext cx="7406640" cy="1916832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CORSO </a:t>
            </a:r>
            <a:r>
              <a:rPr lang="it-IT" sz="2800" dirty="0" err="1" smtClean="0"/>
              <a:t>DI</a:t>
            </a:r>
            <a:r>
              <a:rPr lang="it-IT" sz="2800" dirty="0" smtClean="0"/>
              <a:t> FORMAZIONE NEOIMMESSI IN RUOLO 2018/2019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8794" y="2132856"/>
            <a:ext cx="6715172" cy="115212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it-IT" sz="2400" dirty="0" smtClean="0">
                <a:solidFill>
                  <a:schemeClr val="accent3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IPSSEOA “MANLIO ROSSI DORIA” </a:t>
            </a:r>
          </a:p>
          <a:p>
            <a:pPr algn="ctr"/>
            <a:r>
              <a:rPr lang="it-IT" sz="2400" dirty="0" smtClean="0">
                <a:solidFill>
                  <a:schemeClr val="accent3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AVELLINO</a:t>
            </a:r>
          </a:p>
          <a:p>
            <a:pPr algn="ctr"/>
            <a:r>
              <a:rPr lang="it-IT" sz="2400" dirty="0" smtClean="0">
                <a:solidFill>
                  <a:schemeClr val="accent3"/>
                </a:solidFill>
              </a:rPr>
              <a:t>Buone pratiche di didattiche disciplinari:</a:t>
            </a:r>
          </a:p>
          <a:p>
            <a:pPr algn="ctr"/>
            <a:r>
              <a:rPr lang="it-IT" sz="2400" dirty="0" smtClean="0">
                <a:solidFill>
                  <a:schemeClr val="accent3"/>
                </a:solidFill>
              </a:rPr>
              <a:t> </a:t>
            </a:r>
            <a:r>
              <a:rPr lang="it-IT" sz="2400" dirty="0" err="1" smtClean="0">
                <a:solidFill>
                  <a:schemeClr val="accent3"/>
                </a:solidFill>
              </a:rPr>
              <a:t>Flipped</a:t>
            </a:r>
            <a:r>
              <a:rPr lang="it-IT" sz="2400" dirty="0" smtClean="0">
                <a:solidFill>
                  <a:schemeClr val="accent3"/>
                </a:solidFill>
              </a:rPr>
              <a:t> </a:t>
            </a:r>
            <a:r>
              <a:rPr lang="it-IT" sz="2400" dirty="0" err="1" smtClean="0">
                <a:solidFill>
                  <a:schemeClr val="accent3"/>
                </a:solidFill>
              </a:rPr>
              <a:t>Classroom</a:t>
            </a:r>
            <a:endParaRPr lang="it-IT" sz="2400" dirty="0" smtClean="0">
              <a:solidFill>
                <a:schemeClr val="accent3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endParaRPr lang="it-IT" dirty="0"/>
          </a:p>
        </p:txBody>
      </p:sp>
      <p:pic>
        <p:nvPicPr>
          <p:cNvPr id="1026" name="Picture 2" descr="C:\Users\User\Desktop\flipped-classroom-prima-inversione-video-lezioni-a-ca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717032"/>
            <a:ext cx="4075836" cy="2841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28728" y="928670"/>
            <a:ext cx="7406640" cy="1472184"/>
          </a:xfrm>
        </p:spPr>
        <p:txBody>
          <a:bodyPr/>
          <a:lstStyle/>
          <a:p>
            <a:r>
              <a:rPr lang="it-IT" dirty="0" smtClean="0"/>
              <a:t>GRAZIE PER L’ATTENZIONE!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3000372"/>
            <a:ext cx="3981448" cy="17526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ClrTx/>
              <a:buSzTx/>
              <a:defRPr/>
            </a:pPr>
            <a:r>
              <a:rPr lang="it-IT" sz="28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Stefania </a:t>
            </a:r>
            <a:r>
              <a:rPr lang="it-IT" sz="2800" dirty="0" err="1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Gelormini</a:t>
            </a:r>
            <a:endParaRPr lang="it-IT" sz="2800" dirty="0" smtClean="0">
              <a:solidFill>
                <a:srgbClr val="DA6208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068838"/>
          </a:xfrm>
        </p:spPr>
        <p:txBody>
          <a:bodyPr/>
          <a:lstStyle/>
          <a:p>
            <a:r>
              <a:rPr lang="it-IT" dirty="0" smtClean="0"/>
              <a:t>LABORATORI FORMATIVI</a:t>
            </a:r>
            <a:endParaRPr lang="it-IT" dirty="0"/>
          </a:p>
        </p:txBody>
      </p:sp>
      <p:pic>
        <p:nvPicPr>
          <p:cNvPr id="4" name="Immagine 3" descr="vig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1428736"/>
            <a:ext cx="2357434" cy="1320163"/>
          </a:xfrm>
          <a:prstGeom prst="rect">
            <a:avLst/>
          </a:prstGeom>
        </p:spPr>
      </p:pic>
      <p:pic>
        <p:nvPicPr>
          <p:cNvPr id="5" name="Immagine 4" descr="vig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2285992"/>
            <a:ext cx="1385693" cy="1618800"/>
          </a:xfrm>
          <a:prstGeom prst="rect">
            <a:avLst/>
          </a:prstGeom>
        </p:spPr>
      </p:pic>
      <p:pic>
        <p:nvPicPr>
          <p:cNvPr id="6" name="Immagine 5" descr="vign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6578" y="3571876"/>
            <a:ext cx="1697524" cy="1352543"/>
          </a:xfrm>
          <a:prstGeom prst="rect">
            <a:avLst/>
          </a:prstGeom>
        </p:spPr>
      </p:pic>
      <p:pic>
        <p:nvPicPr>
          <p:cNvPr id="7" name="Immagine 6" descr="vign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4942" y="5072074"/>
            <a:ext cx="1672316" cy="128588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285852" y="1643050"/>
            <a:ext cx="535785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it-IT" sz="26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Nuove risorse digitali e loro impatto sulla didattica</a:t>
            </a:r>
          </a:p>
        </p:txBody>
      </p:sp>
      <p:sp>
        <p:nvSpPr>
          <p:cNvPr id="9" name="Rettangolo 8"/>
          <p:cNvSpPr/>
          <p:nvPr/>
        </p:nvSpPr>
        <p:spPr>
          <a:xfrm>
            <a:off x="1285852" y="2786058"/>
            <a:ext cx="4500594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it-IT" sz="26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Buone pratiche di didattiche disciplinari: </a:t>
            </a:r>
            <a:r>
              <a:rPr lang="it-IT" sz="2600" dirty="0" err="1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Flipped</a:t>
            </a:r>
            <a:r>
              <a:rPr lang="it-IT" sz="26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it-IT" sz="2600" dirty="0" err="1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Classroom</a:t>
            </a:r>
            <a:endParaRPr lang="it-IT" sz="2600" dirty="0" smtClean="0">
              <a:solidFill>
                <a:srgbClr val="DA6208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285852" y="4143380"/>
            <a:ext cx="4575676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indent="-283464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it-IT" sz="26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BES e dinamiche interculturali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285852" y="5000636"/>
            <a:ext cx="4572000" cy="11726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indent="-283464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it-IT" sz="26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Valutazione di sistema e valutazione degli apprendimenti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714356"/>
            <a:ext cx="6858048" cy="1357322"/>
          </a:xfrm>
        </p:spPr>
        <p:txBody>
          <a:bodyPr>
            <a:noAutofit/>
          </a:bodyPr>
          <a:lstStyle/>
          <a:p>
            <a:r>
              <a:rPr lang="it-IT" dirty="0" smtClean="0"/>
              <a:t>NUOVE RISORSE DIGITALI E LORO IMPATTO SULLA DIDATTICA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728" y="2752716"/>
            <a:ext cx="7498080" cy="41052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3600" dirty="0" err="1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Digital</a:t>
            </a:r>
            <a:r>
              <a:rPr lang="it-IT" sz="36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it-IT" sz="3600" dirty="0" err="1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Storytelling</a:t>
            </a:r>
            <a:r>
              <a:rPr lang="it-IT" sz="36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a scuola</a:t>
            </a:r>
          </a:p>
          <a:p>
            <a:endParaRPr lang="it-IT" sz="3600" dirty="0" smtClean="0">
              <a:solidFill>
                <a:srgbClr val="DA6208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it-IT" sz="28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Lo </a:t>
            </a:r>
            <a:r>
              <a:rPr lang="it-IT" sz="2800" dirty="0" err="1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storytelling</a:t>
            </a:r>
            <a:r>
              <a:rPr lang="it-IT" sz="28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digitale suscita:</a:t>
            </a:r>
          </a:p>
          <a:p>
            <a:r>
              <a:rPr lang="it-IT" sz="28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Interesse</a:t>
            </a:r>
          </a:p>
          <a:p>
            <a:r>
              <a:rPr lang="it-IT" sz="28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Attenzione</a:t>
            </a:r>
          </a:p>
          <a:p>
            <a:r>
              <a:rPr lang="it-IT" sz="28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Motivazione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DIGITAL STORYTELLING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5500702"/>
            <a:ext cx="7498080" cy="747698"/>
          </a:xfrm>
        </p:spPr>
        <p:txBody>
          <a:bodyPr>
            <a:normAutofit fontScale="62500" lnSpcReduction="20000"/>
          </a:bodyPr>
          <a:lstStyle/>
          <a:p>
            <a:pPr fontAlgn="t">
              <a:lnSpc>
                <a:spcPct val="120000"/>
              </a:lnSpc>
            </a:pPr>
            <a:endParaRPr lang="it-IT" sz="6400" dirty="0" smtClean="0">
              <a:solidFill>
                <a:srgbClr val="DA6208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fontAlgn="t">
              <a:lnSpc>
                <a:spcPct val="120000"/>
              </a:lnSpc>
            </a:pPr>
            <a:endParaRPr lang="it-IT" sz="6400" dirty="0" smtClean="0">
              <a:solidFill>
                <a:srgbClr val="DA6208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fontAlgn="t"/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524000" y="1397000"/>
          <a:ext cx="6096000" cy="3913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20000"/>
                        </a:lnSpc>
                      </a:pPr>
                      <a:r>
                        <a:rPr kumimoji="0" lang="it-IT" sz="1800" kern="1200" dirty="0" smtClean="0">
                          <a:solidFill>
                            <a:srgbClr val="DA6208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Disciplina / materia </a:t>
                      </a:r>
                      <a:endParaRPr kumimoji="0" lang="it-IT" sz="1800" kern="1200" dirty="0">
                        <a:solidFill>
                          <a:srgbClr val="DA6208"/>
                        </a:solidFill>
                        <a:effectLst>
                          <a:outerShdw blurRad="50000" dist="3000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rgbClr val="DA6208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Inglese</a:t>
                      </a:r>
                    </a:p>
                    <a:p>
                      <a:pPr marL="0" algn="l" rtl="0" eaLnBrk="1" fontAlgn="t" latinLnBrk="0" hangingPunct="1">
                        <a:lnSpc>
                          <a:spcPct val="120000"/>
                        </a:lnSpc>
                      </a:pPr>
                      <a:endParaRPr kumimoji="0" lang="it-IT" sz="1800" kern="1200" dirty="0">
                        <a:solidFill>
                          <a:srgbClr val="DA6208"/>
                        </a:solidFill>
                        <a:effectLst>
                          <a:outerShdw blurRad="50000" dist="3000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kern="1200" dirty="0" smtClean="0">
                          <a:solidFill>
                            <a:srgbClr val="DA6208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Ordine di scuola 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20000"/>
                        </a:lnSpc>
                      </a:pPr>
                      <a:r>
                        <a:rPr kumimoji="0" lang="it-IT" sz="1800" kern="1200" dirty="0" smtClean="0">
                          <a:solidFill>
                            <a:srgbClr val="DA6208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Primaria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kern="1200" dirty="0" smtClean="0">
                          <a:solidFill>
                            <a:srgbClr val="DA6208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Titolo della storia 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>
                          <a:solidFill>
                            <a:srgbClr val="DA6208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La mela non cade lontano dall’albero</a:t>
                      </a:r>
                      <a:endParaRPr kumimoji="0" lang="it-IT" sz="1800" kern="1200" dirty="0">
                        <a:solidFill>
                          <a:srgbClr val="DA6208"/>
                        </a:solidFill>
                        <a:effectLst>
                          <a:outerShdw blurRad="50000" dist="3000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kern="1200" dirty="0" smtClean="0">
                        <a:solidFill>
                          <a:srgbClr val="DA6208"/>
                        </a:solidFill>
                        <a:effectLst>
                          <a:outerShdw blurRad="50000" dist="3000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kern="1200" dirty="0" smtClean="0">
                          <a:solidFill>
                            <a:srgbClr val="DA6208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Autori</a:t>
                      </a:r>
                      <a:endParaRPr kumimoji="0" lang="it-IT" sz="1800" b="1" kern="1200" dirty="0">
                        <a:solidFill>
                          <a:srgbClr val="DA6208"/>
                        </a:solidFill>
                        <a:effectLst>
                          <a:outerShdw blurRad="50000" dist="3000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>
                          <a:solidFill>
                            <a:srgbClr val="DA6208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Stefania </a:t>
                      </a:r>
                      <a:r>
                        <a:rPr kumimoji="0" lang="it-IT" sz="1800" kern="1200" dirty="0" err="1" smtClean="0">
                          <a:solidFill>
                            <a:srgbClr val="DA6208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Gelormini</a:t>
                      </a:r>
                      <a:endParaRPr kumimoji="0" lang="it-IT" sz="1800" kern="1200" dirty="0" smtClean="0">
                        <a:solidFill>
                          <a:srgbClr val="DA6208"/>
                        </a:solidFill>
                        <a:effectLst>
                          <a:outerShdw blurRad="50000" dist="3000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kern="1200" dirty="0">
                        <a:solidFill>
                          <a:srgbClr val="DA6208"/>
                        </a:solidFill>
                        <a:effectLst>
                          <a:outerShdw blurRad="50000" dist="3000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kern="1200" dirty="0" smtClean="0">
                          <a:solidFill>
                            <a:srgbClr val="DA6208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Obiettivo didattico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>
                          <a:solidFill>
                            <a:srgbClr val="DA6208"/>
                          </a:solidFill>
                          <a:effectLst>
                            <a:outerShdw blurRad="50000" dist="3000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Introduzione allo studio della forza di gravità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362084" cy="1143000"/>
          </a:xfrm>
        </p:spPr>
        <p:txBody>
          <a:bodyPr/>
          <a:lstStyle/>
          <a:p>
            <a:r>
              <a:rPr lang="it-IT" dirty="0" smtClean="0"/>
              <a:t>CONCEPT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71612"/>
            <a:ext cx="3929090" cy="4124340"/>
          </a:xfrm>
        </p:spPr>
        <p:txBody>
          <a:bodyPr>
            <a:normAutofit lnSpcReduction="10000"/>
          </a:bodyPr>
          <a:lstStyle/>
          <a:p>
            <a:pPr marL="182563" indent="0" algn="just" defTabSz="742950">
              <a:buNone/>
              <a:defRPr/>
            </a:pPr>
            <a:r>
              <a:rPr lang="it-IT" sz="24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Percorso didattico per comprendere la forza di gravità a partire da episodi tratti dalla vita di Isaac Newton. </a:t>
            </a:r>
          </a:p>
          <a:p>
            <a:pPr marL="182563" indent="0" algn="just" defTabSz="742950">
              <a:buNone/>
              <a:defRPr/>
            </a:pPr>
            <a:r>
              <a:rPr lang="it-IT" sz="24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Partendo dall’aneddoto sulla caduta della mela dall’albero si condurranno i ragazzi alla scoperta delle leggi della gravitazione.</a:t>
            </a:r>
          </a:p>
        </p:txBody>
      </p:sp>
      <p:pic>
        <p:nvPicPr>
          <p:cNvPr id="4" name="Segnaposto contenuto 4" descr="mel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071678"/>
            <a:ext cx="3324225" cy="3114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TIPOLOGIA E STRUMENTO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47800"/>
            <a:ext cx="6422540" cy="4800600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Presentazione PowerPoint  con vignette </a:t>
            </a:r>
            <a:r>
              <a:rPr lang="it-IT" sz="2800" dirty="0" err="1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didascalizzate</a:t>
            </a:r>
            <a:endParaRPr lang="it-IT" sz="2800" dirty="0" smtClean="0">
              <a:solidFill>
                <a:srgbClr val="DA6208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it-IT" sz="2800" dirty="0" smtClean="0">
              <a:solidFill>
                <a:srgbClr val="DA6208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it-IT" sz="2800" dirty="0" smtClean="0">
              <a:solidFill>
                <a:srgbClr val="DA6208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5" name="Immagine 4" descr="Newton_Apples_and_Hyppos_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2857472"/>
            <a:ext cx="4125543" cy="3667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47800"/>
            <a:ext cx="7279796" cy="1624010"/>
          </a:xfrm>
        </p:spPr>
        <p:txBody>
          <a:bodyPr>
            <a:normAutofit fontScale="77500" lnSpcReduction="20000"/>
          </a:bodyPr>
          <a:lstStyle/>
          <a:p>
            <a:pPr marL="182563" indent="0" algn="just" defTabSz="742950">
              <a:lnSpc>
                <a:spcPct val="120000"/>
              </a:lnSpc>
              <a:buNone/>
              <a:defRPr/>
            </a:pPr>
            <a:r>
              <a:rPr lang="it-IT" sz="30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Prendendo spunto dall’episodio di Newton della caduta della mela, si accompagna l’allievo alla scoperta dell’esistenza di una forza che accumuna tutti i corpi e li attrae  verso  il centro della Terra. </a:t>
            </a:r>
          </a:p>
          <a:p>
            <a:endParaRPr lang="it-IT" dirty="0"/>
          </a:p>
        </p:txBody>
      </p:sp>
      <p:pic>
        <p:nvPicPr>
          <p:cNvPr id="4" name="Immagine 3" descr="isaac-newt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071810"/>
            <a:ext cx="4203500" cy="3211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SCOPRI </a:t>
            </a:r>
            <a:r>
              <a:rPr lang="it-IT" dirty="0" err="1" smtClean="0"/>
              <a:t>DI</a:t>
            </a:r>
            <a:r>
              <a:rPr lang="it-IT" dirty="0" smtClean="0"/>
              <a:t> PIÙ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00562" y="1447800"/>
            <a:ext cx="4429156" cy="3695712"/>
          </a:xfrm>
        </p:spPr>
        <p:txBody>
          <a:bodyPr>
            <a:normAutofit fontScale="70000" lnSpcReduction="20000"/>
          </a:bodyPr>
          <a:lstStyle/>
          <a:p>
            <a:pPr marL="182563" indent="0" algn="just" defTabSz="742950">
              <a:lnSpc>
                <a:spcPct val="120000"/>
              </a:lnSpc>
              <a:buNone/>
              <a:defRPr/>
            </a:pPr>
            <a:r>
              <a:rPr lang="it-IT" sz="28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 un secondo momento si inducono gli alunni alla  ricerca di ulteriori episodi che abbiano come filo conduttore  la caduta di oggetti. </a:t>
            </a:r>
          </a:p>
          <a:p>
            <a:pPr marL="182563" indent="0" algn="just" defTabSz="742950">
              <a:lnSpc>
                <a:spcPct val="120000"/>
              </a:lnSpc>
              <a:buNone/>
              <a:defRPr/>
            </a:pPr>
            <a:r>
              <a:rPr lang="it-IT" sz="28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… </a:t>
            </a:r>
            <a:r>
              <a:rPr lang="it-IT" sz="2800" dirty="0" err="1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scopriranno</a:t>
            </a:r>
            <a:r>
              <a:rPr lang="it-IT" sz="28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che molto tempo prima già Galileo aveva effettuato un esperimento simile lasciando cadere dalla Torre di Pisa una piuma e un sasso, traendone le dovute conclusioni. </a:t>
            </a:r>
          </a:p>
          <a:p>
            <a:endParaRPr lang="it-IT" dirty="0"/>
          </a:p>
        </p:txBody>
      </p:sp>
      <p:pic>
        <p:nvPicPr>
          <p:cNvPr id="4" name="Segnaposto contenuto 4" descr="pisa 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500306"/>
            <a:ext cx="3804179" cy="401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NARRARE PER APPRENDERE. PERCHÉ?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728" y="2143116"/>
            <a:ext cx="5000660" cy="3195646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4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Le informazioni plasmate dal racconto, integrate con audio, video, animazioni, simulazioni interattive,</a:t>
            </a:r>
            <a:r>
              <a:rPr lang="it-IT" sz="2400" dirty="0" smtClean="0">
                <a:latin typeface="Arial"/>
              </a:rPr>
              <a:t> </a:t>
            </a:r>
            <a:r>
              <a:rPr lang="it-IT" sz="24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sono assorbite più facilmente dal nostro cervello</a:t>
            </a:r>
          </a:p>
          <a:p>
            <a:pPr algn="just">
              <a:buNone/>
            </a:pPr>
            <a:endParaRPr lang="it-IT" sz="2400" dirty="0" smtClean="0">
              <a:solidFill>
                <a:srgbClr val="DA6208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it-IT" sz="2400" dirty="0" smtClean="0">
                <a:solidFill>
                  <a:srgbClr val="DA6208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Il racconto digitale è uno strumento per facilitare l’apprendimento</a:t>
            </a:r>
          </a:p>
          <a:p>
            <a:endParaRPr lang="it-IT" dirty="0"/>
          </a:p>
        </p:txBody>
      </p:sp>
      <p:pic>
        <p:nvPicPr>
          <p:cNvPr id="4" name="Segnaposto contenuto 4" descr="smbc-comics-2009111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1428736"/>
            <a:ext cx="1310112" cy="509228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z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284</Words>
  <Application>Microsoft Office PowerPoint</Application>
  <PresentationFormat>Presentazione su schermo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Solstizio</vt:lpstr>
      <vt:lpstr>CORSO DI FORMAZIONE NEOIMMESSI IN RUOLO 2018/2019</vt:lpstr>
      <vt:lpstr>LABORATORI FORMATIVI</vt:lpstr>
      <vt:lpstr>NUOVE RISORSE DIGITALI E LORO IMPATTO SULLA DIDATTICA</vt:lpstr>
      <vt:lpstr>DIGITAL STORYTELLING</vt:lpstr>
      <vt:lpstr>CONCEPT</vt:lpstr>
      <vt:lpstr>TIPOLOGIA E STRUMENTO </vt:lpstr>
      <vt:lpstr>TRAMA</vt:lpstr>
      <vt:lpstr>SCOPRI DI PIÙ </vt:lpstr>
      <vt:lpstr>NARRARE PER APPRENDERE. PERCHÉ?</vt:lpstr>
      <vt:lpstr>GRAZIE PER L’ATTENZIONE!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 FORMATIVI</dc:title>
  <dc:creator>ALUNNORIC6</dc:creator>
  <cp:lastModifiedBy>User</cp:lastModifiedBy>
  <cp:revision>30</cp:revision>
  <dcterms:created xsi:type="dcterms:W3CDTF">2018-05-26T08:52:23Z</dcterms:created>
  <dcterms:modified xsi:type="dcterms:W3CDTF">2019-06-09T17:39:49Z</dcterms:modified>
</cp:coreProperties>
</file>